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9" r:id="rId3"/>
    <p:sldId id="260" r:id="rId4"/>
    <p:sldId id="275" r:id="rId5"/>
    <p:sldId id="263" r:id="rId6"/>
    <p:sldId id="280" r:id="rId7"/>
    <p:sldId id="265" r:id="rId8"/>
    <p:sldId id="279" r:id="rId9"/>
    <p:sldId id="281" r:id="rId10"/>
    <p:sldId id="269" r:id="rId11"/>
    <p:sldId id="264" r:id="rId12"/>
    <p:sldId id="271" r:id="rId13"/>
    <p:sldId id="270" r:id="rId14"/>
    <p:sldId id="272" r:id="rId15"/>
    <p:sldId id="276" r:id="rId16"/>
    <p:sldId id="277" r:id="rId17"/>
    <p:sldId id="257" r:id="rId18"/>
    <p:sldId id="266" r:id="rId19"/>
    <p:sldId id="273" r:id="rId20"/>
    <p:sldId id="262" r:id="rId21"/>
    <p:sldId id="274" r:id="rId22"/>
    <p:sldId id="25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0" autoAdjust="0"/>
    <p:restoredTop sz="94660"/>
  </p:normalViewPr>
  <p:slideViewPr>
    <p:cSldViewPr snapToGrid="0">
      <p:cViewPr varScale="1">
        <p:scale>
          <a:sx n="86" d="100"/>
          <a:sy n="86" d="100"/>
        </p:scale>
        <p:origin x="51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UmOviLm3BoA?feature=oembed"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fbeeldingsresultaat voor onderzoek do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886" y="2440909"/>
            <a:ext cx="5514975" cy="4257675"/>
          </a:xfrm>
          <a:prstGeom prst="rect">
            <a:avLst/>
          </a:prstGeom>
          <a:noFill/>
          <a:extLst>
            <a:ext uri="{909E8E84-426E-40DD-AFC4-6F175D3DCCD1}">
              <a14:hiddenFill xmlns:a14="http://schemas.microsoft.com/office/drawing/2010/main">
                <a:solidFill>
                  <a:srgbClr val="FFFFFF"/>
                </a:solidFill>
              </a14:hiddenFill>
            </a:ext>
          </a:extLst>
        </p:spPr>
      </p:pic>
      <p:sp>
        <p:nvSpPr>
          <p:cNvPr id="7" name="Titel 1"/>
          <p:cNvSpPr txBox="1">
            <a:spLocks/>
          </p:cNvSpPr>
          <p:nvPr/>
        </p:nvSpPr>
        <p:spPr>
          <a:xfrm>
            <a:off x="1437399" y="175140"/>
            <a:ext cx="7766936" cy="1646302"/>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000" b="1" dirty="0" err="1">
                <a:solidFill>
                  <a:schemeClr val="accent2"/>
                </a:solidFill>
              </a:rPr>
              <a:t>Doorstroom</a:t>
            </a:r>
            <a:r>
              <a:rPr lang="en-US" sz="5000" b="1" dirty="0">
                <a:solidFill>
                  <a:schemeClr val="accent2"/>
                </a:solidFill>
              </a:rPr>
              <a:t> </a:t>
            </a:r>
            <a:r>
              <a:rPr lang="en-US" sz="5000" b="1" dirty="0" err="1">
                <a:solidFill>
                  <a:schemeClr val="accent2"/>
                </a:solidFill>
              </a:rPr>
              <a:t>naar</a:t>
            </a:r>
            <a:r>
              <a:rPr lang="en-US" sz="5000" b="1" dirty="0">
                <a:solidFill>
                  <a:schemeClr val="accent2"/>
                </a:solidFill>
              </a:rPr>
              <a:t> </a:t>
            </a:r>
            <a:r>
              <a:rPr lang="en-US" sz="5000" b="1" dirty="0" err="1">
                <a:solidFill>
                  <a:schemeClr val="accent2"/>
                </a:solidFill>
              </a:rPr>
              <a:t>hbo</a:t>
            </a:r>
            <a:r>
              <a:rPr lang="en-US" sz="5000" b="1" dirty="0">
                <a:solidFill>
                  <a:schemeClr val="accent2"/>
                </a:solidFill>
              </a:rPr>
              <a:t> </a:t>
            </a:r>
            <a:r>
              <a:rPr lang="en-US" sz="5000" b="1" dirty="0" err="1">
                <a:solidFill>
                  <a:schemeClr val="accent2"/>
                </a:solidFill>
              </a:rPr>
              <a:t>gezondheidszorg</a:t>
            </a:r>
            <a:endParaRPr lang="en-US" sz="5000" b="1" dirty="0">
              <a:solidFill>
                <a:schemeClr val="accent2"/>
              </a:solidFill>
            </a:endParaRPr>
          </a:p>
        </p:txBody>
      </p:sp>
      <p:sp>
        <p:nvSpPr>
          <p:cNvPr id="9" name="Ondertitel 2"/>
          <p:cNvSpPr>
            <a:spLocks noGrp="1"/>
          </p:cNvSpPr>
          <p:nvPr>
            <p:ph type="subTitle" idx="1"/>
          </p:nvPr>
        </p:nvSpPr>
        <p:spPr>
          <a:xfrm>
            <a:off x="1437399" y="1892460"/>
            <a:ext cx="7766936" cy="1096899"/>
          </a:xfrm>
        </p:spPr>
        <p:txBody>
          <a:bodyPr>
            <a:normAutofit/>
          </a:bodyPr>
          <a:lstStyle/>
          <a:p>
            <a:r>
              <a:rPr lang="en-US" sz="2400" b="1" dirty="0">
                <a:solidFill>
                  <a:schemeClr val="accent1"/>
                </a:solidFill>
              </a:rPr>
              <a:t>EBP PICO </a:t>
            </a:r>
            <a:r>
              <a:rPr lang="en-US" sz="2400" b="1" dirty="0" err="1">
                <a:solidFill>
                  <a:schemeClr val="accent1"/>
                </a:solidFill>
              </a:rPr>
              <a:t>onderzoeksvraag</a:t>
            </a:r>
            <a:endParaRPr lang="en-US" sz="2400" b="1" dirty="0">
              <a:solidFill>
                <a:schemeClr val="accent1"/>
              </a:solidFill>
            </a:endParaRPr>
          </a:p>
        </p:txBody>
      </p:sp>
    </p:spTree>
    <p:extLst>
      <p:ext uri="{BB962C8B-B14F-4D97-AF65-F5344CB8AC3E}">
        <p14:creationId xmlns:p14="http://schemas.microsoft.com/office/powerpoint/2010/main" val="3938601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nl-NL" dirty="0"/>
              <a:t>PICO methode om een beantwoordbare onderzoeksvraag te formuleren.</a:t>
            </a:r>
          </a:p>
          <a:p>
            <a:endParaRPr lang="nl-NL" dirty="0"/>
          </a:p>
          <a:p>
            <a:pPr marL="0" indent="0">
              <a:buNone/>
            </a:pPr>
            <a:r>
              <a:rPr lang="nl-NL" dirty="0"/>
              <a:t>Dit volgens vijf stappen:</a:t>
            </a:r>
          </a:p>
          <a:p>
            <a:pPr>
              <a:buFont typeface="+mj-lt"/>
              <a:buAutoNum type="arabicPeriod"/>
            </a:pPr>
            <a:r>
              <a:rPr lang="nl-NL" dirty="0"/>
              <a:t>Een klinische onzekerheid vertalen naar een beantwoordbare vraag.</a:t>
            </a:r>
          </a:p>
          <a:p>
            <a:pPr>
              <a:buFont typeface="+mj-lt"/>
              <a:buAutoNum type="arabicPeriod"/>
            </a:pPr>
            <a:r>
              <a:rPr lang="nl-NL" dirty="0"/>
              <a:t>Zoeken naar de beste </a:t>
            </a:r>
            <a:r>
              <a:rPr lang="nl-NL" dirty="0" err="1"/>
              <a:t>evidence</a:t>
            </a:r>
            <a:r>
              <a:rPr lang="nl-NL" dirty="0"/>
              <a:t>.</a:t>
            </a:r>
          </a:p>
          <a:p>
            <a:pPr>
              <a:buFont typeface="+mj-lt"/>
              <a:buAutoNum type="arabicPeriod"/>
            </a:pPr>
            <a:r>
              <a:rPr lang="nl-NL" dirty="0"/>
              <a:t>Het kritisch beoordelen van deze </a:t>
            </a:r>
            <a:r>
              <a:rPr lang="nl-NL" dirty="0" err="1"/>
              <a:t>evidence</a:t>
            </a:r>
            <a:r>
              <a:rPr lang="nl-NL" dirty="0"/>
              <a:t>.</a:t>
            </a:r>
          </a:p>
          <a:p>
            <a:pPr>
              <a:buFont typeface="+mj-lt"/>
              <a:buAutoNum type="arabicPeriod"/>
            </a:pPr>
            <a:r>
              <a:rPr lang="nl-NL" dirty="0"/>
              <a:t>Beslissen wat het beste gedaan kan worden op basis van de </a:t>
            </a:r>
            <a:r>
              <a:rPr lang="nl-NL" dirty="0" err="1"/>
              <a:t>evidence</a:t>
            </a:r>
            <a:r>
              <a:rPr lang="nl-NL" dirty="0"/>
              <a:t> en de behoefte van de individuele patiënt.</a:t>
            </a:r>
          </a:p>
          <a:p>
            <a:pPr>
              <a:buFont typeface="+mj-lt"/>
              <a:buAutoNum type="arabicPeriod"/>
            </a:pPr>
            <a:r>
              <a:rPr lang="nl-NL" dirty="0"/>
              <a:t>Regelmatig evalueren van de kwaliteit van dit proces.</a:t>
            </a:r>
          </a:p>
          <a:p>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pic>
        <p:nvPicPr>
          <p:cNvPr id="3074" name="Picture 2" descr="Afbeeldingsresultaat voor onderzoek do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7592" y="5597818"/>
            <a:ext cx="3283529" cy="1260182"/>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71FEB2A6-3FA4-9939-FED6-7A30E164B56C}"/>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300842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endParaRPr lang="nl-NL" dirty="0"/>
          </a:p>
          <a:p>
            <a:pPr marL="0" indent="0">
              <a:buNone/>
            </a:pPr>
            <a:r>
              <a:rPr lang="nl-NL" dirty="0"/>
              <a:t>PICO:</a:t>
            </a:r>
          </a:p>
          <a:p>
            <a:r>
              <a:rPr lang="nl-NL" b="1" dirty="0"/>
              <a:t>P</a:t>
            </a:r>
            <a:r>
              <a:rPr lang="nl-NL" dirty="0"/>
              <a:t>: patiënt of probleem (patiënt);</a:t>
            </a:r>
          </a:p>
          <a:p>
            <a:r>
              <a:rPr lang="nl-NL" b="1" dirty="0"/>
              <a:t>I</a:t>
            </a:r>
            <a:r>
              <a:rPr lang="nl-NL" dirty="0"/>
              <a:t>: interventie (</a:t>
            </a:r>
            <a:r>
              <a:rPr lang="nl-NL" dirty="0" err="1"/>
              <a:t>intervention</a:t>
            </a:r>
            <a:r>
              <a:rPr lang="nl-NL" dirty="0"/>
              <a:t>);</a:t>
            </a:r>
          </a:p>
          <a:p>
            <a:r>
              <a:rPr lang="nl-NL" b="1" dirty="0"/>
              <a:t>C</a:t>
            </a:r>
            <a:r>
              <a:rPr lang="nl-NL" dirty="0"/>
              <a:t>: vergelijking (</a:t>
            </a:r>
            <a:r>
              <a:rPr lang="nl-NL" dirty="0" err="1"/>
              <a:t>comparison</a:t>
            </a:r>
            <a:r>
              <a:rPr lang="nl-NL" dirty="0"/>
              <a:t>);</a:t>
            </a:r>
          </a:p>
          <a:p>
            <a:r>
              <a:rPr lang="nl-NL" b="1" dirty="0"/>
              <a:t>O</a:t>
            </a:r>
            <a:r>
              <a:rPr lang="nl-NL" dirty="0"/>
              <a:t>: uitkomst (</a:t>
            </a:r>
            <a:r>
              <a:rPr lang="nl-NL" dirty="0" err="1"/>
              <a:t>outcome</a:t>
            </a:r>
            <a:r>
              <a:rPr lang="nl-NL" dirty="0"/>
              <a:t>).</a:t>
            </a:r>
          </a:p>
          <a:p>
            <a:endParaRPr lang="nl-NL" dirty="0"/>
          </a:p>
          <a:p>
            <a:pPr marL="0" indent="0">
              <a:buNone/>
            </a:pPr>
            <a:r>
              <a:rPr lang="nl-NL" dirty="0"/>
              <a:t>Vraag: </a:t>
            </a:r>
            <a:r>
              <a:rPr lang="nl-NL" i="1" dirty="0"/>
              <a:t>Kan het gebruik van (</a:t>
            </a:r>
            <a:r>
              <a:rPr lang="nl-NL" i="1" dirty="0" err="1"/>
              <a:t>Intervention</a:t>
            </a:r>
            <a:r>
              <a:rPr lang="nl-NL" i="1" dirty="0"/>
              <a:t>), bij (Patiënt), </a:t>
            </a:r>
            <a:r>
              <a:rPr lang="nl-NL" i="1" u="sng" dirty="0"/>
              <a:t>beter</a:t>
            </a:r>
            <a:r>
              <a:rPr lang="nl-NL" i="1" dirty="0"/>
              <a:t> gebruikt worden dan (</a:t>
            </a:r>
            <a:r>
              <a:rPr lang="nl-NL" i="1" dirty="0" err="1"/>
              <a:t>Comparison</a:t>
            </a:r>
            <a:r>
              <a:rPr lang="nl-NL" i="1" dirty="0"/>
              <a:t>) om (</a:t>
            </a:r>
            <a:r>
              <a:rPr lang="nl-NL" i="1" dirty="0" err="1"/>
              <a:t>Outcome</a:t>
            </a:r>
            <a:r>
              <a:rPr lang="nl-NL" i="1" dirty="0"/>
              <a:t>) te voorkomen/verbeteren/veranderen?</a:t>
            </a:r>
            <a:endParaRPr lang="nl-NL" dirty="0"/>
          </a:p>
          <a:p>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pic>
        <p:nvPicPr>
          <p:cNvPr id="2" name="Afbeelding 1"/>
          <p:cNvPicPr>
            <a:picLocks noChangeAspect="1"/>
          </p:cNvPicPr>
          <p:nvPr/>
        </p:nvPicPr>
        <p:blipFill>
          <a:blip r:embed="rId2"/>
          <a:stretch>
            <a:fillRect/>
          </a:stretch>
        </p:blipFill>
        <p:spPr>
          <a:xfrm>
            <a:off x="4712833" y="2717076"/>
            <a:ext cx="4256015" cy="2041903"/>
          </a:xfrm>
          <a:prstGeom prst="rect">
            <a:avLst/>
          </a:prstGeom>
        </p:spPr>
      </p:pic>
      <p:sp>
        <p:nvSpPr>
          <p:cNvPr id="4" name="Tekstvak 3">
            <a:extLst>
              <a:ext uri="{FF2B5EF4-FFF2-40B4-BE49-F238E27FC236}">
                <a16:creationId xmlns:a16="http://schemas.microsoft.com/office/drawing/2014/main" id="{9142CDBA-AEB1-D152-8A5A-8415E330EDC1}"/>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36634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i="1" dirty="0"/>
              <a:t>Als je de pijn bij een hielprik wilt bestrijden bij pasgeborenen (0-12mnd), is het geven van suiker dan een effectieve methode?</a:t>
            </a:r>
          </a:p>
        </p:txBody>
      </p:sp>
      <p:pic>
        <p:nvPicPr>
          <p:cNvPr id="4" name="Afbeelding 3"/>
          <p:cNvPicPr>
            <a:picLocks noChangeAspect="1"/>
          </p:cNvPicPr>
          <p:nvPr/>
        </p:nvPicPr>
        <p:blipFill>
          <a:blip r:embed="rId2"/>
          <a:stretch>
            <a:fillRect/>
          </a:stretch>
        </p:blipFill>
        <p:spPr>
          <a:xfrm>
            <a:off x="1117554" y="2993417"/>
            <a:ext cx="6154103" cy="3662972"/>
          </a:xfrm>
          <a:prstGeom prst="rect">
            <a:avLst/>
          </a:prstGeom>
        </p:spPr>
      </p:pic>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sp>
        <p:nvSpPr>
          <p:cNvPr id="2" name="Tekstvak 1">
            <a:extLst>
              <a:ext uri="{FF2B5EF4-FFF2-40B4-BE49-F238E27FC236}">
                <a16:creationId xmlns:a16="http://schemas.microsoft.com/office/drawing/2014/main" id="{47291FA0-B6F5-B6E6-06FC-150844F26483}"/>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23421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dirty="0"/>
              <a:t>Casus</a:t>
            </a:r>
          </a:p>
          <a:p>
            <a:r>
              <a:rPr lang="nl-NL" dirty="0"/>
              <a:t>Meneer Hijs (65) heeft een grote snijwond aan zijn hand. Deze is wel wat vuil, maar niet gecompliceerd. In het ziekenhuis gebruikt men altijd steriele isotone zoutoplossing om wonden te spoelen. Maar leidingwater kan ook, heeft een collega gehoord. In de thuiszorg wordt vaak al ‘gewoon’ leidingwater gebruikt. Wat zegt de literatuur?</a:t>
            </a:r>
          </a:p>
          <a:p>
            <a:endParaRPr lang="nl-NL" dirty="0"/>
          </a:p>
          <a:p>
            <a:pPr marL="0" indent="0">
              <a:buNone/>
            </a:pPr>
            <a:r>
              <a:rPr lang="nl-NL" dirty="0"/>
              <a:t>Maak een PICO.</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 1</a:t>
            </a:r>
          </a:p>
        </p:txBody>
      </p:sp>
      <p:sp>
        <p:nvSpPr>
          <p:cNvPr id="2" name="Tekstvak 1">
            <a:extLst>
              <a:ext uri="{FF2B5EF4-FFF2-40B4-BE49-F238E27FC236}">
                <a16:creationId xmlns:a16="http://schemas.microsoft.com/office/drawing/2014/main" id="{DDFA034B-D8E2-226C-2875-59EC432476B5}"/>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377349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263124"/>
            <a:ext cx="8596668" cy="3880773"/>
          </a:xfrm>
        </p:spPr>
        <p:txBody>
          <a:bodyPr>
            <a:normAutofit/>
          </a:bodyPr>
          <a:lstStyle/>
          <a:p>
            <a:pPr marL="0" indent="0">
              <a:buNone/>
            </a:pPr>
            <a:r>
              <a:rPr lang="nl-NL" dirty="0"/>
              <a:t>Vraag:</a:t>
            </a:r>
          </a:p>
          <a:p>
            <a:pPr marL="0" indent="0">
              <a:buNone/>
            </a:pPr>
            <a:r>
              <a:rPr lang="nl-NL" i="1" dirty="0"/>
              <a:t>Geeft reiniging van niet-gecompliceerde, acute verwondingen met leidingwater meer of minder wondinfecties dan reiniging van deze wonden met een steriele isotone zoutoplossing (</a:t>
            </a:r>
            <a:r>
              <a:rPr lang="nl-NL" i="1" dirty="0" err="1"/>
              <a:t>NaCl</a:t>
            </a:r>
            <a:r>
              <a:rPr lang="nl-NL" i="1" dirty="0"/>
              <a:t> 0,9%) bij patiënten? </a:t>
            </a:r>
          </a:p>
          <a:p>
            <a:pPr marL="0" indent="0">
              <a:buNone/>
            </a:pPr>
            <a:endParaRPr lang="nl-NL" dirty="0"/>
          </a:p>
          <a:p>
            <a:pPr marL="0" indent="0">
              <a:buNone/>
            </a:pPr>
            <a:r>
              <a:rPr lang="nl-NL" b="1" dirty="0"/>
              <a:t>P</a:t>
            </a:r>
            <a:r>
              <a:rPr lang="nl-NL" dirty="0"/>
              <a:t>: Patiënten met een niet-gecompliceerde acute verwonding </a:t>
            </a:r>
          </a:p>
          <a:p>
            <a:pPr marL="0" indent="0">
              <a:buNone/>
            </a:pPr>
            <a:r>
              <a:rPr lang="nl-NL" b="1" dirty="0"/>
              <a:t>I</a:t>
            </a:r>
            <a:r>
              <a:rPr lang="nl-NL" dirty="0"/>
              <a:t>: Reinigen van de wond met leidingwater </a:t>
            </a:r>
          </a:p>
          <a:p>
            <a:pPr marL="0" indent="0">
              <a:buNone/>
            </a:pPr>
            <a:r>
              <a:rPr lang="nl-NL" b="1" dirty="0"/>
              <a:t>C</a:t>
            </a:r>
            <a:r>
              <a:rPr lang="nl-NL" dirty="0"/>
              <a:t>: Reinigen van de wond met een steriele isotone zoutoplossing (</a:t>
            </a:r>
            <a:r>
              <a:rPr lang="nl-NL" dirty="0" err="1"/>
              <a:t>NaCl</a:t>
            </a:r>
            <a:r>
              <a:rPr lang="nl-NL" dirty="0"/>
              <a:t> 0,9%) </a:t>
            </a:r>
          </a:p>
          <a:p>
            <a:pPr marL="0" indent="0">
              <a:buNone/>
            </a:pPr>
            <a:r>
              <a:rPr lang="nl-NL" b="1" dirty="0"/>
              <a:t>O</a:t>
            </a:r>
            <a:r>
              <a:rPr lang="nl-NL" dirty="0"/>
              <a:t>: Wondinfectie</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sp>
        <p:nvSpPr>
          <p:cNvPr id="2" name="Tekstvak 1">
            <a:extLst>
              <a:ext uri="{FF2B5EF4-FFF2-40B4-BE49-F238E27FC236}">
                <a16:creationId xmlns:a16="http://schemas.microsoft.com/office/drawing/2014/main" id="{3B90EE02-D178-1785-838F-52BFE0367627}"/>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011298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BE5F9DD2-6268-49CF-B53A-1F02A7D1FABE}"/>
              </a:ext>
            </a:extLst>
          </p:cNvPr>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 2</a:t>
            </a:r>
          </a:p>
        </p:txBody>
      </p:sp>
      <p:sp>
        <p:nvSpPr>
          <p:cNvPr id="6" name="Tijdelijke aanduiding voor inhoud 2">
            <a:extLst>
              <a:ext uri="{FF2B5EF4-FFF2-40B4-BE49-F238E27FC236}">
                <a16:creationId xmlns:a16="http://schemas.microsoft.com/office/drawing/2014/main" id="{5568851A-87A6-49AA-AF2D-2EE438AF8365}"/>
              </a:ext>
            </a:extLst>
          </p:cNvPr>
          <p:cNvSpPr>
            <a:spLocks noGrp="1"/>
          </p:cNvSpPr>
          <p:nvPr>
            <p:ph idx="1"/>
          </p:nvPr>
        </p:nvSpPr>
        <p:spPr>
          <a:xfrm>
            <a:off x="677334" y="2160589"/>
            <a:ext cx="8596668" cy="3880773"/>
          </a:xfrm>
        </p:spPr>
        <p:txBody>
          <a:bodyPr>
            <a:normAutofit/>
          </a:bodyPr>
          <a:lstStyle/>
          <a:p>
            <a:pPr marL="0" indent="0">
              <a:buNone/>
            </a:pPr>
            <a:r>
              <a:rPr lang="nl-NL" dirty="0"/>
              <a:t>Casus</a:t>
            </a:r>
          </a:p>
          <a:p>
            <a:r>
              <a:rPr lang="nl-NL" dirty="0"/>
              <a:t>Mevrouw Pinas (72) heeft een kunstgebit. Haar kunstgebit is licht beschadigd. Haar kunstgebit wordt in de avond gereinigd. Een verpleegkundige poetst het kunstgebit met tandpasta. Dit is wat  mevrouw Pinas fijn vind. Echter is op school, jou geleerd om een kunstgebit met water en zeep te poetsen. Je zoekt vervolgens het protocol op.</a:t>
            </a:r>
          </a:p>
          <a:p>
            <a:endParaRPr lang="nl-NL" dirty="0"/>
          </a:p>
          <a:p>
            <a:pPr marL="0" indent="0">
              <a:buNone/>
            </a:pPr>
            <a:r>
              <a:rPr lang="nl-NL" dirty="0"/>
              <a:t>Maak een PICO.</a:t>
            </a:r>
          </a:p>
          <a:p>
            <a:pPr marL="0" indent="0">
              <a:buNone/>
            </a:pPr>
            <a:r>
              <a:rPr lang="nl-NL" dirty="0"/>
              <a:t>Formuleer een onderzoeksvraag</a:t>
            </a:r>
          </a:p>
        </p:txBody>
      </p:sp>
      <p:pic>
        <p:nvPicPr>
          <p:cNvPr id="8" name="Afbeelding 7">
            <a:extLst>
              <a:ext uri="{FF2B5EF4-FFF2-40B4-BE49-F238E27FC236}">
                <a16:creationId xmlns:a16="http://schemas.microsoft.com/office/drawing/2014/main" id="{6ADA707F-4C09-4659-BB3D-171E38D58738}"/>
              </a:ext>
            </a:extLst>
          </p:cNvPr>
          <p:cNvPicPr>
            <a:picLocks noChangeAspect="1"/>
          </p:cNvPicPr>
          <p:nvPr/>
        </p:nvPicPr>
        <p:blipFill>
          <a:blip r:embed="rId2"/>
          <a:stretch>
            <a:fillRect/>
          </a:stretch>
        </p:blipFill>
        <p:spPr>
          <a:xfrm>
            <a:off x="6678042" y="4717032"/>
            <a:ext cx="2235138" cy="1851658"/>
          </a:xfrm>
          <a:prstGeom prst="rect">
            <a:avLst/>
          </a:prstGeom>
        </p:spPr>
      </p:pic>
      <p:sp>
        <p:nvSpPr>
          <p:cNvPr id="2" name="Tekstvak 1">
            <a:extLst>
              <a:ext uri="{FF2B5EF4-FFF2-40B4-BE49-F238E27FC236}">
                <a16:creationId xmlns:a16="http://schemas.microsoft.com/office/drawing/2014/main" id="{20481252-9887-B305-4599-35EA84C8A40D}"/>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212215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263124"/>
            <a:ext cx="8596668" cy="3880773"/>
          </a:xfrm>
        </p:spPr>
        <p:txBody>
          <a:bodyPr>
            <a:normAutofit/>
          </a:bodyPr>
          <a:lstStyle/>
          <a:p>
            <a:pPr marL="0" indent="0">
              <a:buNone/>
            </a:pPr>
            <a:r>
              <a:rPr lang="nl-NL" dirty="0"/>
              <a:t>Vraag:</a:t>
            </a:r>
          </a:p>
          <a:p>
            <a:pPr marL="0" indent="0">
              <a:buNone/>
            </a:pPr>
            <a:r>
              <a:rPr lang="nl-NL" sz="1800" i="1" dirty="0">
                <a:effectLst/>
                <a:latin typeface="Calibri" panose="020F0502020204030204" pitchFamily="34" charset="0"/>
                <a:ea typeface="Times New Roman" panose="02020603050405020304" pitchFamily="18" charset="0"/>
                <a:cs typeface="Times New Roman" panose="02020603050405020304" pitchFamily="18" charset="0"/>
              </a:rPr>
              <a:t>Is het voor patiënten met een gebitsporthese  effectiever om het gebitsprothese met tandpasta of water en zeep te reinigen om beschadiging aan het gebitsprothese te voorkomen?</a:t>
            </a:r>
          </a:p>
          <a:p>
            <a:pPr marL="0" indent="0">
              <a:buNone/>
            </a:pP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nl-NL" b="1" dirty="0"/>
              <a:t>P</a:t>
            </a:r>
            <a:r>
              <a:rPr lang="nl-NL" dirty="0"/>
              <a:t>: Patiënten met een gebitsprothese. </a:t>
            </a:r>
          </a:p>
          <a:p>
            <a:pPr marL="0" indent="0">
              <a:buNone/>
            </a:pPr>
            <a:r>
              <a:rPr lang="nl-NL" b="1" dirty="0"/>
              <a:t>I</a:t>
            </a:r>
            <a:r>
              <a:rPr lang="nl-NL" dirty="0"/>
              <a:t>: Reinigen met tandpasta. </a:t>
            </a:r>
          </a:p>
          <a:p>
            <a:pPr marL="0" indent="0">
              <a:buNone/>
            </a:pPr>
            <a:r>
              <a:rPr lang="nl-NL" b="1" dirty="0"/>
              <a:t>C</a:t>
            </a:r>
            <a:r>
              <a:rPr lang="nl-NL" dirty="0"/>
              <a:t>: Reinigen met water en zeep </a:t>
            </a:r>
          </a:p>
          <a:p>
            <a:pPr marL="0" indent="0">
              <a:buNone/>
            </a:pPr>
            <a:r>
              <a:rPr lang="nl-NL" b="1" dirty="0"/>
              <a:t>O</a:t>
            </a:r>
            <a:r>
              <a:rPr lang="nl-NL" dirty="0"/>
              <a:t>: beschadiging gebitsprothese</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sp>
        <p:nvSpPr>
          <p:cNvPr id="2" name="Tekstvak 1">
            <a:extLst>
              <a:ext uri="{FF2B5EF4-FFF2-40B4-BE49-F238E27FC236}">
                <a16:creationId xmlns:a16="http://schemas.microsoft.com/office/drawing/2014/main" id="{FD6F3446-CA00-44DE-8118-E05AEC10D70D}"/>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991896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Afbeeldingsresultaat voor pauz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Afbeeldingsresultaat voor pauz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Afbeeldingsresultaat voor pauz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8" descr="Afbeeldingsresultaat voor pauze"/>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Titel 1"/>
          <p:cNvSpPr>
            <a:spLocks noGrp="1"/>
          </p:cNvSpPr>
          <p:nvPr>
            <p:ph type="title"/>
          </p:nvPr>
        </p:nvSpPr>
        <p:spPr/>
        <p:txBody>
          <a:bodyPr>
            <a:normAutofit fontScale="90000"/>
          </a:bodyPr>
          <a:lstStyle/>
          <a:p>
            <a:r>
              <a:rPr lang="nl-NL" sz="4000" b="1" dirty="0">
                <a:solidFill>
                  <a:schemeClr val="accent2"/>
                </a:solidFill>
              </a:rPr>
              <a:t>Korte pauze</a:t>
            </a:r>
            <a:br>
              <a:rPr lang="nl-NL" sz="4000" b="1" dirty="0"/>
            </a:br>
            <a:br>
              <a:rPr lang="nl-NL" sz="4000" b="1" dirty="0">
                <a:solidFill>
                  <a:schemeClr val="accent2">
                    <a:lumMod val="50000"/>
                  </a:schemeClr>
                </a:solidFill>
              </a:rPr>
            </a:br>
            <a:r>
              <a:rPr lang="nl-NL" sz="3100" b="1" dirty="0"/>
              <a:t> 5 min</a:t>
            </a:r>
          </a:p>
        </p:txBody>
      </p:sp>
      <p:pic>
        <p:nvPicPr>
          <p:cNvPr id="3076" name="Picture 4" descr="Afbeeldingsresultaat voor Brea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1737" y="1930400"/>
            <a:ext cx="4560218" cy="4346458"/>
          </a:xfrm>
          <a:prstGeom prst="rect">
            <a:avLst/>
          </a:prstGeom>
          <a:noFill/>
          <a:extLst>
            <a:ext uri="{909E8E84-426E-40DD-AFC4-6F175D3DCCD1}">
              <a14:hiddenFill xmlns:a14="http://schemas.microsoft.com/office/drawing/2010/main">
                <a:solidFill>
                  <a:srgbClr val="FFFFFF"/>
                </a:solidFill>
              </a14:hiddenFill>
            </a:ext>
          </a:extLst>
        </p:spPr>
      </p:pic>
      <p:sp>
        <p:nvSpPr>
          <p:cNvPr id="10" name="Tekstvak 9"/>
          <p:cNvSpPr txBox="1"/>
          <p:nvPr/>
        </p:nvSpPr>
        <p:spPr>
          <a:xfrm>
            <a:off x="10086576" y="6361868"/>
            <a:ext cx="1961990" cy="3826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NL" sz="1800" b="0" i="0" u="none" strike="noStrike" kern="0" cap="none" spc="0" normalizeH="0" baseline="0" noProof="0" dirty="0">
                <a:ln>
                  <a:noFill/>
                </a:ln>
                <a:solidFill>
                  <a:schemeClr val="bg1"/>
                </a:solidFill>
                <a:effectLst/>
                <a:uLnTx/>
                <a:uFillTx/>
              </a:rPr>
              <a:t>Chamaira Menig </a:t>
            </a:r>
          </a:p>
        </p:txBody>
      </p:sp>
    </p:spTree>
    <p:extLst>
      <p:ext uri="{BB962C8B-B14F-4D97-AF65-F5344CB8AC3E}">
        <p14:creationId xmlns:p14="http://schemas.microsoft.com/office/powerpoint/2010/main" val="2764514708"/>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77500" lnSpcReduction="20000"/>
          </a:bodyPr>
          <a:lstStyle/>
          <a:p>
            <a:pPr marL="0" indent="0">
              <a:buNone/>
            </a:pPr>
            <a:r>
              <a:rPr lang="nl-NL" dirty="0"/>
              <a:t>De onderzoeksvragen worden onderverdeeld in hoofd- en deelvragen:</a:t>
            </a:r>
          </a:p>
          <a:p>
            <a:r>
              <a:rPr lang="nl-NL" dirty="0"/>
              <a:t>1. De hoofdvraag is de belangrijkste onderzoeksvraag en bestaat vaak uit meerdere delen;</a:t>
            </a:r>
          </a:p>
          <a:p>
            <a:r>
              <a:rPr lang="nl-NL" dirty="0"/>
              <a:t>2. De deelvragen zijn vaak kortere vragen die het beantwoorden van de hoofdvraag vergemakkelijken. </a:t>
            </a:r>
          </a:p>
          <a:p>
            <a:endParaRPr lang="nl-NL" dirty="0"/>
          </a:p>
          <a:p>
            <a:pPr marL="0" indent="0">
              <a:buNone/>
            </a:pPr>
            <a:r>
              <a:rPr lang="nl-NL" dirty="0"/>
              <a:t>Soorten onderzoeksvragen</a:t>
            </a:r>
          </a:p>
          <a:p>
            <a:r>
              <a:rPr lang="nl-NL" dirty="0"/>
              <a:t>Beschrijvende vragen: Handig om het onderwerp van het onderzoek te verkennen.</a:t>
            </a:r>
          </a:p>
          <a:p>
            <a:r>
              <a:rPr lang="nl-NL" dirty="0">
                <a:solidFill>
                  <a:srgbClr val="FF0000"/>
                </a:solidFill>
              </a:rPr>
              <a:t>Vergelijkende vragen: Een vergelijkende vraag toont verschillen en overeenkomsten aan.</a:t>
            </a:r>
          </a:p>
          <a:p>
            <a:r>
              <a:rPr lang="nl-NL" dirty="0"/>
              <a:t>Definieerde vragen:  uitzoeken hoe datgene wat je onderzoekt zich verhoudt tot het grotere geheel.</a:t>
            </a:r>
          </a:p>
          <a:p>
            <a:r>
              <a:rPr lang="nl-NL" dirty="0"/>
              <a:t>Verklarende vragen: om de oorzaak van het probleem te achterhalen. </a:t>
            </a:r>
          </a:p>
          <a:p>
            <a:r>
              <a:rPr lang="nl-NL" dirty="0"/>
              <a:t>Voorspellende vragen: kun je een voorspelling doen voor iets dat in de toekomst mogelijk zal plaatsvinden. </a:t>
            </a:r>
          </a:p>
          <a:p>
            <a:r>
              <a:rPr lang="nl-NL" dirty="0"/>
              <a:t>Adviserende vragen: nieuwe aanbevelingen voor bestaande problemen wilt vinden.</a:t>
            </a:r>
          </a:p>
          <a:p>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Hoofd en deelvragen</a:t>
            </a:r>
          </a:p>
        </p:txBody>
      </p:sp>
      <p:sp>
        <p:nvSpPr>
          <p:cNvPr id="2" name="Tekstvak 1">
            <a:extLst>
              <a:ext uri="{FF2B5EF4-FFF2-40B4-BE49-F238E27FC236}">
                <a16:creationId xmlns:a16="http://schemas.microsoft.com/office/drawing/2014/main" id="{E8C3E12A-258C-E374-F84A-8188E0DFBA0C}"/>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78298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fbeeldingsresultaat voor vraagteke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5213143" y="4385570"/>
            <a:ext cx="3726871" cy="2472430"/>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p:cNvSpPr>
            <a:spLocks noGrp="1"/>
          </p:cNvSpPr>
          <p:nvPr>
            <p:ph idx="1"/>
          </p:nvPr>
        </p:nvSpPr>
        <p:spPr/>
        <p:txBody>
          <a:bodyPr>
            <a:normAutofit/>
          </a:bodyPr>
          <a:lstStyle/>
          <a:p>
            <a:endParaRPr lang="nl-NL" dirty="0"/>
          </a:p>
          <a:p>
            <a:pPr marL="0" indent="0">
              <a:buNone/>
            </a:pPr>
            <a:r>
              <a:rPr lang="nl-NL" dirty="0"/>
              <a:t>Eisen onderzoekvraag:</a:t>
            </a:r>
          </a:p>
          <a:p>
            <a:pPr>
              <a:buFont typeface="+mj-lt"/>
              <a:buAutoNum type="arabicPeriod"/>
            </a:pPr>
            <a:r>
              <a:rPr lang="nl-NL" dirty="0"/>
              <a:t>De onderzoeksvraag bestaat uit één vraag.</a:t>
            </a:r>
          </a:p>
          <a:p>
            <a:pPr>
              <a:buFont typeface="+mj-lt"/>
              <a:buAutoNum type="arabicPeriod"/>
            </a:pPr>
            <a:r>
              <a:rPr lang="nl-NL" dirty="0"/>
              <a:t>De onderzoeksvraag volgt logischerwijs uit de probleemstelling.</a:t>
            </a:r>
          </a:p>
          <a:p>
            <a:pPr>
              <a:buFont typeface="+mj-lt"/>
              <a:buAutoNum type="arabicPeriod"/>
            </a:pPr>
            <a:r>
              <a:rPr lang="nl-NL" dirty="0"/>
              <a:t>De onderzoeksvraag is een neutrale vraag.</a:t>
            </a:r>
          </a:p>
          <a:p>
            <a:pPr>
              <a:buFont typeface="+mj-lt"/>
              <a:buAutoNum type="arabicPeriod"/>
            </a:pPr>
            <a:r>
              <a:rPr lang="nl-NL" dirty="0"/>
              <a:t>Met de onderzoeksvraag wil je geen oplossing bieden.</a:t>
            </a:r>
          </a:p>
          <a:p>
            <a:pPr>
              <a:buFont typeface="+mj-lt"/>
              <a:buAutoNum type="arabicPeriod"/>
            </a:pPr>
            <a:r>
              <a:rPr lang="nl-NL" dirty="0"/>
              <a:t>De onderzoeksvraag is geen ‘waarom’-vraag.</a:t>
            </a:r>
          </a:p>
          <a:p>
            <a:pPr>
              <a:buFont typeface="+mj-lt"/>
              <a:buAutoNum type="arabicPeriod"/>
            </a:pPr>
            <a:r>
              <a:rPr lang="nl-NL" dirty="0"/>
              <a:t>Een goede onderzoeksvraag is geen ja-nee vraag.</a:t>
            </a:r>
          </a:p>
          <a:p>
            <a:pPr marL="0" indent="0">
              <a:buNone/>
            </a:pPr>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Onderzoeksvraag</a:t>
            </a:r>
          </a:p>
        </p:txBody>
      </p:sp>
      <p:sp>
        <p:nvSpPr>
          <p:cNvPr id="2" name="Tekstvak 1">
            <a:extLst>
              <a:ext uri="{FF2B5EF4-FFF2-40B4-BE49-F238E27FC236}">
                <a16:creationId xmlns:a16="http://schemas.microsoft.com/office/drawing/2014/main" id="{C1BAEA14-88D1-21EB-3903-15D2B0B233B7}"/>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66251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677334" y="809752"/>
            <a:ext cx="8596668" cy="918575"/>
          </a:xfrm>
        </p:spPr>
        <p:txBody>
          <a:bodyPr/>
          <a:lstStyle/>
          <a:p>
            <a:r>
              <a:rPr lang="nl-NL" b="1" dirty="0">
                <a:solidFill>
                  <a:schemeClr val="accent2"/>
                </a:solidFill>
              </a:rPr>
              <a:t>Inhoudsopgave</a:t>
            </a:r>
          </a:p>
        </p:txBody>
      </p:sp>
      <p:sp>
        <p:nvSpPr>
          <p:cNvPr id="5" name="Tijdelijke aanduiding voor inhoud 2"/>
          <p:cNvSpPr>
            <a:spLocks noGrp="1"/>
          </p:cNvSpPr>
          <p:nvPr>
            <p:ph idx="1"/>
          </p:nvPr>
        </p:nvSpPr>
        <p:spPr>
          <a:xfrm>
            <a:off x="677334" y="1963783"/>
            <a:ext cx="8809071" cy="4537165"/>
          </a:xfrm>
        </p:spPr>
        <p:txBody>
          <a:bodyPr>
            <a:normAutofit/>
          </a:bodyPr>
          <a:lstStyle/>
          <a:p>
            <a:r>
              <a:rPr lang="nl-NL" sz="2100" dirty="0"/>
              <a:t>Doel</a:t>
            </a:r>
          </a:p>
          <a:p>
            <a:r>
              <a:rPr lang="nl-NL" sz="2100" dirty="0"/>
              <a:t>EBP</a:t>
            </a:r>
          </a:p>
          <a:p>
            <a:r>
              <a:rPr lang="nl-NL" sz="2100" dirty="0"/>
              <a:t>Probleemstelling</a:t>
            </a:r>
          </a:p>
          <a:p>
            <a:r>
              <a:rPr lang="nl-NL" sz="2100" dirty="0"/>
              <a:t>PICO methode</a:t>
            </a:r>
          </a:p>
          <a:p>
            <a:r>
              <a:rPr lang="nl-NL" sz="2100" dirty="0"/>
              <a:t>Hoofd en deelvragen</a:t>
            </a:r>
          </a:p>
          <a:p>
            <a:r>
              <a:rPr lang="nl-NL" sz="2100" dirty="0"/>
              <a:t>Samenwerkingscontract</a:t>
            </a:r>
          </a:p>
          <a:p>
            <a:r>
              <a:rPr lang="nl-NL" sz="2100" dirty="0"/>
              <a:t>Vragen</a:t>
            </a:r>
          </a:p>
          <a:p>
            <a:pPr lvl="1">
              <a:buFont typeface="Arial" panose="020B0604020202020204" pitchFamily="34" charset="0"/>
              <a:buChar char="•"/>
            </a:pPr>
            <a:endParaRPr lang="nl-NL" dirty="0"/>
          </a:p>
        </p:txBody>
      </p:sp>
    </p:spTree>
    <p:extLst>
      <p:ext uri="{BB962C8B-B14F-4D97-AF65-F5344CB8AC3E}">
        <p14:creationId xmlns:p14="http://schemas.microsoft.com/office/powerpoint/2010/main" val="827322326"/>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435797"/>
            <a:ext cx="8596668" cy="3880773"/>
          </a:xfrm>
        </p:spPr>
        <p:txBody>
          <a:bodyPr/>
          <a:lstStyle/>
          <a:p>
            <a:r>
              <a:rPr lang="nl-NL" dirty="0"/>
              <a:t>Samenwerkingscontract</a:t>
            </a:r>
          </a:p>
          <a:p>
            <a:r>
              <a:rPr lang="nl-NL" dirty="0"/>
              <a:t>Voorblad, inhoudsopgave en inleiding</a:t>
            </a:r>
          </a:p>
          <a:p>
            <a:r>
              <a:rPr lang="nl-NL" dirty="0"/>
              <a:t>Inleiding </a:t>
            </a:r>
          </a:p>
          <a:p>
            <a:pPr lvl="1">
              <a:buFont typeface="Courier New" panose="02070309020205020404" pitchFamily="49" charset="0"/>
              <a:buChar char="o"/>
            </a:pPr>
            <a:r>
              <a:rPr lang="nl-NL" dirty="0"/>
              <a:t>Probleemstelling</a:t>
            </a:r>
          </a:p>
          <a:p>
            <a:pPr lvl="1">
              <a:buFont typeface="Courier New" panose="02070309020205020404" pitchFamily="49" charset="0"/>
              <a:buChar char="o"/>
            </a:pPr>
            <a:r>
              <a:rPr lang="nl-NL" dirty="0"/>
              <a:t>Relevantie </a:t>
            </a:r>
          </a:p>
          <a:p>
            <a:pPr lvl="1">
              <a:buFont typeface="Courier New" panose="02070309020205020404" pitchFamily="49" charset="0"/>
              <a:buChar char="o"/>
            </a:pPr>
            <a:r>
              <a:rPr lang="nl-NL" dirty="0"/>
              <a:t>Doelstelling</a:t>
            </a:r>
          </a:p>
          <a:p>
            <a:pPr lvl="1">
              <a:buFont typeface="Courier New" panose="02070309020205020404" pitchFamily="49" charset="0"/>
              <a:buChar char="o"/>
            </a:pPr>
            <a:r>
              <a:rPr lang="nl-NL" dirty="0"/>
              <a:t>Onderzoeksvraag- PICO methode (laten controleren). </a:t>
            </a:r>
          </a:p>
          <a:p>
            <a:pPr lvl="2">
              <a:buFont typeface="Courier New" panose="02070309020205020404" pitchFamily="49" charset="0"/>
              <a:buChar char="o"/>
            </a:pPr>
            <a:r>
              <a:rPr lang="nl-NL" dirty="0"/>
              <a:t>Deelvragen (min. 4)</a:t>
            </a:r>
          </a:p>
          <a:p>
            <a:pPr lvl="2">
              <a:buFont typeface="Courier New" panose="02070309020205020404" pitchFamily="49" charset="0"/>
              <a:buChar char="o"/>
            </a:pPr>
            <a:r>
              <a:rPr lang="nl-NL" dirty="0"/>
              <a:t>Begrip definiëring</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Onderzoeken</a:t>
            </a:r>
          </a:p>
        </p:txBody>
      </p:sp>
      <p:sp>
        <p:nvSpPr>
          <p:cNvPr id="2" name="Tekstvak 1">
            <a:extLst>
              <a:ext uri="{FF2B5EF4-FFF2-40B4-BE49-F238E27FC236}">
                <a16:creationId xmlns:a16="http://schemas.microsoft.com/office/drawing/2014/main" id="{1FD25EE8-7E40-6644-815C-98C09B1636B3}"/>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341531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677334" y="443992"/>
            <a:ext cx="8596668" cy="918575"/>
          </a:xfrm>
        </p:spPr>
        <p:txBody>
          <a:bodyPr>
            <a:normAutofit fontScale="90000"/>
          </a:bodyPr>
          <a:lstStyle/>
          <a:p>
            <a:pPr>
              <a:spcBef>
                <a:spcPts val="800"/>
              </a:spcBef>
              <a:spcAft>
                <a:spcPts val="1200"/>
              </a:spcAft>
            </a:pPr>
            <a:r>
              <a:rPr lang="nl-NL" sz="3800" b="1" dirty="0">
                <a:solidFill>
                  <a:schemeClr val="accent2"/>
                </a:solidFill>
              </a:rPr>
              <a:t>Onderzoeksverslag</a:t>
            </a:r>
            <a:br>
              <a:rPr lang="nl-NL" sz="3800" b="1" dirty="0">
                <a:solidFill>
                  <a:schemeClr val="accent2">
                    <a:lumMod val="75000"/>
                  </a:schemeClr>
                </a:solidFill>
              </a:rPr>
            </a:br>
            <a:br>
              <a:rPr lang="nl-NL" sz="3800" b="1" dirty="0">
                <a:solidFill>
                  <a:schemeClr val="accent2">
                    <a:lumMod val="75000"/>
                  </a:schemeClr>
                </a:solidFill>
              </a:rPr>
            </a:br>
            <a:r>
              <a:rPr lang="nl-NL" sz="3000" b="1" dirty="0"/>
              <a:t>Onderwerp, doelgroep, interventie</a:t>
            </a:r>
            <a:br>
              <a:rPr lang="nl-NL" b="1" dirty="0">
                <a:solidFill>
                  <a:schemeClr val="accent2">
                    <a:lumMod val="75000"/>
                  </a:schemeClr>
                </a:solidFill>
              </a:rPr>
            </a:br>
            <a:endParaRPr lang="nl-NL" b="1" dirty="0">
              <a:solidFill>
                <a:schemeClr val="accent2">
                  <a:lumMod val="75000"/>
                </a:schemeClr>
              </a:solidFill>
            </a:endParaRPr>
          </a:p>
        </p:txBody>
      </p:sp>
      <p:pic>
        <p:nvPicPr>
          <p:cNvPr id="1026" name="Picture 2" descr="Afbeeldingsresultaat voor brainstorm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6118" y="2136591"/>
            <a:ext cx="6219099" cy="4086197"/>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a:extLst>
              <a:ext uri="{FF2B5EF4-FFF2-40B4-BE49-F238E27FC236}">
                <a16:creationId xmlns:a16="http://schemas.microsoft.com/office/drawing/2014/main" id="{0B62EDDE-BEB4-54E5-31CE-AC01D466ECD0}"/>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918053375"/>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Vragen?</a:t>
            </a:r>
            <a:br>
              <a:rPr lang="nl-NL" b="1" dirty="0">
                <a:solidFill>
                  <a:schemeClr val="accent2"/>
                </a:solidFill>
              </a:rPr>
            </a:br>
            <a:br>
              <a:rPr lang="nl-NL" b="1" dirty="0">
                <a:solidFill>
                  <a:schemeClr val="accent2"/>
                </a:solidFill>
              </a:rPr>
            </a:br>
            <a:endParaRPr lang="nl-NL" sz="3100" b="1" dirty="0"/>
          </a:p>
        </p:txBody>
      </p:sp>
      <p:pic>
        <p:nvPicPr>
          <p:cNvPr id="2050" name="Picture 2" descr="Gerelateerde afbeel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7128" y="1204816"/>
            <a:ext cx="5079032" cy="5653184"/>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6D887FD9-E343-FCC7-6284-E0162A41CC01}"/>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14017693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44514" y="1577114"/>
            <a:ext cx="8596668" cy="3880773"/>
          </a:xfrm>
        </p:spPr>
        <p:txBody>
          <a:bodyPr>
            <a:normAutofit fontScale="55000" lnSpcReduction="20000"/>
          </a:bodyPr>
          <a:lstStyle/>
          <a:p>
            <a:pPr marL="0" indent="0">
              <a:buNone/>
            </a:pPr>
            <a:endParaRPr lang="nl-NL" dirty="0"/>
          </a:p>
          <a:p>
            <a:pPr marL="0" indent="0">
              <a:buNone/>
            </a:pPr>
            <a:r>
              <a:rPr lang="nl-NL" sz="2600" dirty="0"/>
              <a:t>Lesdoelen:</a:t>
            </a:r>
          </a:p>
          <a:p>
            <a:r>
              <a:rPr lang="nl-NL" sz="2600" dirty="0"/>
              <a:t>De student kan het belang benoemen van </a:t>
            </a:r>
            <a:r>
              <a:rPr lang="nl-NL" sz="2600" dirty="0" err="1"/>
              <a:t>evidence</a:t>
            </a:r>
            <a:r>
              <a:rPr lang="nl-NL" sz="2600" dirty="0"/>
              <a:t> </a:t>
            </a:r>
            <a:r>
              <a:rPr lang="nl-NL" sz="2600" dirty="0" err="1"/>
              <a:t>based</a:t>
            </a:r>
            <a:r>
              <a:rPr lang="nl-NL" sz="2600" dirty="0"/>
              <a:t> </a:t>
            </a:r>
            <a:r>
              <a:rPr lang="nl-NL" sz="2600" dirty="0" err="1"/>
              <a:t>practice</a:t>
            </a:r>
            <a:r>
              <a:rPr lang="nl-NL" sz="2600" dirty="0"/>
              <a:t> voor de verpleegkundige beroepspraktijk;</a:t>
            </a:r>
          </a:p>
          <a:p>
            <a:r>
              <a:rPr lang="nl-NL" sz="2600" dirty="0"/>
              <a:t>De student kan een probleem uit de praktijk herkennen en benoemen. </a:t>
            </a:r>
          </a:p>
          <a:p>
            <a:pPr marL="0" indent="0">
              <a:buNone/>
            </a:pPr>
            <a:r>
              <a:rPr lang="nl-NL" sz="2600" dirty="0"/>
              <a:t> </a:t>
            </a:r>
          </a:p>
          <a:p>
            <a:pPr marL="0" indent="0">
              <a:buNone/>
            </a:pPr>
            <a:r>
              <a:rPr lang="nl-NL" sz="2600" dirty="0"/>
              <a:t>Daarnaast werk je aan de onderstaande opdracht:</a:t>
            </a:r>
          </a:p>
          <a:p>
            <a:r>
              <a:rPr lang="nl-NL" sz="2600" dirty="0"/>
              <a:t>Opdracht 6: Mini onderzoek.</a:t>
            </a:r>
            <a:r>
              <a:rPr lang="nl-NL" dirty="0"/>
              <a:t> </a:t>
            </a:r>
          </a:p>
          <a:p>
            <a:endParaRPr lang="nl-NL" dirty="0"/>
          </a:p>
          <a:p>
            <a:endParaRPr lang="nl-NL" dirty="0"/>
          </a:p>
          <a:p>
            <a:endParaRPr lang="nl-NL" dirty="0"/>
          </a:p>
          <a:p>
            <a:endParaRPr lang="nl-NL" dirty="0"/>
          </a:p>
          <a:p>
            <a:pPr marL="0" indent="0">
              <a:buNone/>
            </a:pPr>
            <a:endParaRPr lang="nl-NL" dirty="0"/>
          </a:p>
          <a:p>
            <a:pPr marL="0" indent="0">
              <a:buNone/>
            </a:pPr>
            <a:br>
              <a:rPr lang="nl-NL" dirty="0"/>
            </a:br>
            <a:endParaRPr lang="nl-NL" dirty="0"/>
          </a:p>
          <a:p>
            <a:pPr marL="0" indent="0">
              <a:buNone/>
            </a:pPr>
            <a:endParaRPr lang="nl-NL" dirty="0"/>
          </a:p>
        </p:txBody>
      </p:sp>
      <p:pic>
        <p:nvPicPr>
          <p:cNvPr id="1028" name="Picture 4" descr="Afbeeldingsresultaat voor doel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7698" y="4277834"/>
            <a:ext cx="3609559" cy="2580166"/>
          </a:xfrm>
          <a:prstGeom prst="rect">
            <a:avLst/>
          </a:prstGeom>
          <a:noFill/>
          <a:extLst>
            <a:ext uri="{909E8E84-426E-40DD-AFC4-6F175D3DCCD1}">
              <a14:hiddenFill xmlns:a14="http://schemas.microsoft.com/office/drawing/2010/main">
                <a:solidFill>
                  <a:srgbClr val="FFFFFF"/>
                </a:solidFill>
              </a14:hiddenFill>
            </a:ext>
          </a:extLst>
        </p:spPr>
      </p:pic>
      <p:sp>
        <p:nvSpPr>
          <p:cNvPr id="9" name="Titel 1"/>
          <p:cNvSpPr>
            <a:spLocks noGrp="1"/>
          </p:cNvSpPr>
          <p:nvPr>
            <p:ph type="title"/>
          </p:nvPr>
        </p:nvSpPr>
        <p:spPr>
          <a:xfrm>
            <a:off x="677334" y="443992"/>
            <a:ext cx="8596668" cy="918575"/>
          </a:xfrm>
        </p:spPr>
        <p:txBody>
          <a:bodyPr>
            <a:normAutofit fontScale="90000"/>
          </a:bodyPr>
          <a:lstStyle/>
          <a:p>
            <a:pPr>
              <a:spcBef>
                <a:spcPts val="800"/>
              </a:spcBef>
              <a:spcAft>
                <a:spcPts val="1200"/>
              </a:spcAft>
            </a:pPr>
            <a:r>
              <a:rPr lang="nl-NL" sz="3800" b="1" dirty="0">
                <a:solidFill>
                  <a:schemeClr val="accent2"/>
                </a:solidFill>
              </a:rPr>
              <a:t>Doel</a:t>
            </a:r>
            <a:br>
              <a:rPr lang="nl-NL" sz="3800" b="1" dirty="0">
                <a:solidFill>
                  <a:schemeClr val="accent2">
                    <a:lumMod val="75000"/>
                  </a:schemeClr>
                </a:solidFill>
              </a:rPr>
            </a:br>
            <a:br>
              <a:rPr lang="nl-NL" sz="3800" b="1" dirty="0">
                <a:solidFill>
                  <a:schemeClr val="accent2">
                    <a:lumMod val="75000"/>
                  </a:schemeClr>
                </a:solidFill>
              </a:rPr>
            </a:br>
            <a:br>
              <a:rPr lang="nl-NL" b="1" dirty="0">
                <a:solidFill>
                  <a:schemeClr val="accent2">
                    <a:lumMod val="75000"/>
                  </a:schemeClr>
                </a:solidFill>
              </a:rPr>
            </a:br>
            <a:endParaRPr lang="nl-NL" b="1" dirty="0">
              <a:solidFill>
                <a:schemeClr val="accent2">
                  <a:lumMod val="75000"/>
                </a:schemeClr>
              </a:solidFill>
            </a:endParaRPr>
          </a:p>
        </p:txBody>
      </p:sp>
      <p:sp>
        <p:nvSpPr>
          <p:cNvPr id="4" name="Tekstvak 3">
            <a:extLst>
              <a:ext uri="{FF2B5EF4-FFF2-40B4-BE49-F238E27FC236}">
                <a16:creationId xmlns:a16="http://schemas.microsoft.com/office/drawing/2014/main" id="{8457F061-E8A3-A0D2-72DE-4F64692C325E}"/>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5085198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fade">
                                      <p:cBhvr>
                                        <p:cTn id="49" dur="1000"/>
                                        <p:tgtEl>
                                          <p:spTgt spid="3">
                                            <p:txEl>
                                              <p:pRg st="12" end="12"/>
                                            </p:txEl>
                                          </p:spTgt>
                                        </p:tgtEl>
                                      </p:cBhvr>
                                    </p:animEffect>
                                    <p:anim calcmode="lin" valueType="num">
                                      <p:cBhvr>
                                        <p:cTn id="50"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160589"/>
            <a:ext cx="8867260" cy="4292462"/>
          </a:xfrm>
        </p:spPr>
        <p:txBody>
          <a:bodyPr>
            <a:normAutofit fontScale="70000" lnSpcReduction="20000"/>
          </a:bodyPr>
          <a:lstStyle/>
          <a:p>
            <a:pPr marL="0" indent="0">
              <a:buNone/>
            </a:pPr>
            <a:r>
              <a:rPr lang="nl-NL" dirty="0"/>
              <a:t>Binnen dit onderzoek doorloop je de volgende stappen:</a:t>
            </a:r>
          </a:p>
          <a:p>
            <a:pPr marL="0" indent="0">
              <a:buNone/>
            </a:pPr>
            <a:r>
              <a:rPr lang="nl-NL" dirty="0"/>
              <a:t>1. Inleiding</a:t>
            </a:r>
          </a:p>
          <a:p>
            <a:pPr marL="0" indent="0">
              <a:buNone/>
            </a:pPr>
            <a:r>
              <a:rPr lang="nl-NL" dirty="0"/>
              <a:t>	Waarin de aanleiding/het probleem wordt beschreven, de doelstelling en de hoofd-/deelvragen. </a:t>
            </a:r>
          </a:p>
          <a:p>
            <a:pPr marL="0" indent="0">
              <a:buNone/>
            </a:pPr>
            <a:r>
              <a:rPr lang="nl-NL" dirty="0"/>
              <a:t>2. Onderzoeksmethode</a:t>
            </a:r>
          </a:p>
          <a:p>
            <a:pPr marL="0" indent="0">
              <a:buNone/>
            </a:pPr>
            <a:r>
              <a:rPr lang="nl-NL" dirty="0"/>
              <a:t>	In de onderzoeksmethode wordt beschreven welke methode gebruikt is om de hoofdvraag te beantwoorden. </a:t>
            </a:r>
          </a:p>
          <a:p>
            <a:pPr marL="0" indent="0">
              <a:buNone/>
            </a:pPr>
            <a:r>
              <a:rPr lang="nl-NL" dirty="0"/>
              <a:t>3. Het theoretisch kader</a:t>
            </a:r>
          </a:p>
          <a:p>
            <a:pPr marL="0" indent="0">
              <a:buNone/>
            </a:pPr>
            <a:r>
              <a:rPr lang="nl-NL" dirty="0"/>
              <a:t>	Binnen het theoretisch kader zal literatuuronderzoek worden verricht en geef je de gevonden resultaten weer. </a:t>
            </a:r>
          </a:p>
          <a:p>
            <a:pPr marL="0" indent="0">
              <a:buNone/>
            </a:pPr>
            <a:r>
              <a:rPr lang="nl-NL" dirty="0"/>
              <a:t>4.Praktijkonderzoek</a:t>
            </a:r>
          </a:p>
          <a:p>
            <a:pPr marL="0" indent="0">
              <a:buNone/>
            </a:pPr>
            <a:r>
              <a:rPr lang="nl-NL" dirty="0"/>
              <a:t>	Binnen het praktijkonderzoek zal praktijkonderzoek (interviews) worden verricht en geef je de gevonden resultaten weer.  </a:t>
            </a:r>
          </a:p>
          <a:p>
            <a:pPr marL="0" indent="0">
              <a:buNone/>
            </a:pPr>
            <a:r>
              <a:rPr lang="nl-NL" dirty="0"/>
              <a:t>5. Discussie</a:t>
            </a:r>
          </a:p>
          <a:p>
            <a:pPr marL="0" indent="0">
              <a:buNone/>
            </a:pPr>
            <a:r>
              <a:rPr lang="nl-NL" dirty="0"/>
              <a:t>	In de discussie ga je in op de resultaten en ga je deze interpreteren/vergelijken. </a:t>
            </a:r>
          </a:p>
          <a:p>
            <a:pPr marL="0" indent="0">
              <a:buNone/>
            </a:pPr>
            <a:r>
              <a:rPr lang="nl-NL" dirty="0"/>
              <a:t>6. Conclusie</a:t>
            </a:r>
          </a:p>
          <a:p>
            <a:pPr marL="0" indent="0">
              <a:buNone/>
            </a:pPr>
            <a:r>
              <a:rPr lang="nl-NL" dirty="0"/>
              <a:t>	In de conclusie geef je antwoord op de hoofdvraag. </a:t>
            </a:r>
          </a:p>
          <a:p>
            <a:endParaRPr lang="nl-NL" dirty="0"/>
          </a:p>
        </p:txBody>
      </p:sp>
      <p:sp>
        <p:nvSpPr>
          <p:cNvPr id="6" name="Titel 1"/>
          <p:cNvSpPr>
            <a:spLocks noGrp="1"/>
          </p:cNvSpPr>
          <p:nvPr>
            <p:ph type="title"/>
          </p:nvPr>
        </p:nvSpPr>
        <p:spPr>
          <a:xfrm>
            <a:off x="677334" y="443992"/>
            <a:ext cx="8596668" cy="918575"/>
          </a:xfrm>
        </p:spPr>
        <p:txBody>
          <a:bodyPr>
            <a:normAutofit fontScale="90000"/>
          </a:bodyPr>
          <a:lstStyle/>
          <a:p>
            <a:pPr>
              <a:spcBef>
                <a:spcPts val="800"/>
              </a:spcBef>
              <a:spcAft>
                <a:spcPts val="1200"/>
              </a:spcAft>
            </a:pPr>
            <a:r>
              <a:rPr lang="nl-NL" sz="3800" b="1" dirty="0">
                <a:solidFill>
                  <a:schemeClr val="accent2"/>
                </a:solidFill>
              </a:rPr>
              <a:t>Onderzoeksverslag</a:t>
            </a:r>
            <a:br>
              <a:rPr lang="nl-NL" sz="3800" b="1" dirty="0">
                <a:solidFill>
                  <a:schemeClr val="accent2">
                    <a:lumMod val="75000"/>
                  </a:schemeClr>
                </a:solidFill>
              </a:rPr>
            </a:br>
            <a:br>
              <a:rPr lang="nl-NL" sz="3800" b="1" dirty="0">
                <a:solidFill>
                  <a:schemeClr val="accent2">
                    <a:lumMod val="75000"/>
                  </a:schemeClr>
                </a:solidFill>
              </a:rPr>
            </a:br>
            <a:r>
              <a:rPr lang="nl-NL" sz="3000" b="1" dirty="0"/>
              <a:t>Onderzoek </a:t>
            </a:r>
            <a:endParaRPr lang="nl-NL" b="1" dirty="0">
              <a:solidFill>
                <a:schemeClr val="accent2">
                  <a:lumMod val="75000"/>
                </a:schemeClr>
              </a:solidFill>
            </a:endParaRPr>
          </a:p>
        </p:txBody>
      </p:sp>
      <p:sp>
        <p:nvSpPr>
          <p:cNvPr id="2" name="Tekstvak 1">
            <a:extLst>
              <a:ext uri="{FF2B5EF4-FFF2-40B4-BE49-F238E27FC236}">
                <a16:creationId xmlns:a16="http://schemas.microsoft.com/office/drawing/2014/main" id="{F4FAE7F4-DDFC-EA99-F99E-75E8C9EEB7D0}"/>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879779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r>
              <a:rPr lang="nl-NL" b="1" dirty="0"/>
              <a:t>EBP</a:t>
            </a:r>
            <a:r>
              <a:rPr lang="nl-NL" dirty="0"/>
              <a:t> is het zorgvuldig, expliciet en oordeelkundig gebruik van het beste bewijsmateriaal en de </a:t>
            </a:r>
            <a:r>
              <a:rPr lang="nl-NL" dirty="0" err="1"/>
              <a:t>evidence</a:t>
            </a:r>
            <a:r>
              <a:rPr lang="nl-NL" dirty="0"/>
              <a:t> die op dit moment beschikbaar is, met als doel om beslissingen te nemen samen met individuele patiënten om zo de kwaliteit van de zorgverlening te verbeteren. </a:t>
            </a:r>
          </a:p>
          <a:p>
            <a:endParaRPr lang="nl-NL" dirty="0"/>
          </a:p>
          <a:p>
            <a:pPr marL="0" indent="0">
              <a:buNone/>
            </a:pPr>
            <a:r>
              <a:rPr lang="nl-NL" dirty="0"/>
              <a:t>Beslissingen worden gebaseerd op een combinatie van drie zaken: </a:t>
            </a:r>
          </a:p>
          <a:p>
            <a:r>
              <a:rPr lang="nl-NL" dirty="0"/>
              <a:t>Bewijsmateriaal uit wetenschappelijk onderzoek, </a:t>
            </a:r>
          </a:p>
          <a:p>
            <a:r>
              <a:rPr lang="nl-NL" dirty="0"/>
              <a:t>De eigen klinische vaardigheden en </a:t>
            </a:r>
          </a:p>
          <a:p>
            <a:r>
              <a:rPr lang="nl-NL" dirty="0"/>
              <a:t>De voorkeuren van de patiënt</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EBP</a:t>
            </a:r>
          </a:p>
        </p:txBody>
      </p:sp>
      <p:pic>
        <p:nvPicPr>
          <p:cNvPr id="2" name="Afbeelding 1"/>
          <p:cNvPicPr>
            <a:picLocks noChangeAspect="1"/>
          </p:cNvPicPr>
          <p:nvPr/>
        </p:nvPicPr>
        <p:blipFill>
          <a:blip r:embed="rId2"/>
          <a:stretch>
            <a:fillRect/>
          </a:stretch>
        </p:blipFill>
        <p:spPr>
          <a:xfrm>
            <a:off x="5871618" y="4572041"/>
            <a:ext cx="2688908" cy="2285959"/>
          </a:xfrm>
          <a:prstGeom prst="rect">
            <a:avLst/>
          </a:prstGeom>
        </p:spPr>
      </p:pic>
      <p:sp>
        <p:nvSpPr>
          <p:cNvPr id="4" name="Tekstvak 3">
            <a:extLst>
              <a:ext uri="{FF2B5EF4-FFF2-40B4-BE49-F238E27FC236}">
                <a16:creationId xmlns:a16="http://schemas.microsoft.com/office/drawing/2014/main" id="{00A43E48-4B23-2B98-D19A-34621BF92474}"/>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497935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media 3" title="Wat is EBP?">
            <a:hlinkClick r:id="" action="ppaction://media"/>
            <a:extLst>
              <a:ext uri="{FF2B5EF4-FFF2-40B4-BE49-F238E27FC236}">
                <a16:creationId xmlns:a16="http://schemas.microsoft.com/office/drawing/2014/main" id="{35CC12C7-FA91-9B99-8083-88CDF05B7A3B}"/>
              </a:ext>
            </a:extLst>
          </p:cNvPr>
          <p:cNvPicPr>
            <a:picLocks noGrp="1" noRot="1" noChangeAspect="1"/>
          </p:cNvPicPr>
          <p:nvPr>
            <p:ph idx="1"/>
            <a:videoFile r:link="rId1"/>
          </p:nvPr>
        </p:nvPicPr>
        <p:blipFill>
          <a:blip r:embed="rId3"/>
          <a:stretch>
            <a:fillRect/>
          </a:stretch>
        </p:blipFill>
        <p:spPr>
          <a:xfrm>
            <a:off x="1541463" y="2160588"/>
            <a:ext cx="6869112" cy="3881437"/>
          </a:xfrm>
          <a:prstGeom prst="rect">
            <a:avLst/>
          </a:prstGeom>
        </p:spPr>
      </p:pic>
      <p:sp>
        <p:nvSpPr>
          <p:cNvPr id="5" name="Titel 1">
            <a:extLst>
              <a:ext uri="{FF2B5EF4-FFF2-40B4-BE49-F238E27FC236}">
                <a16:creationId xmlns:a16="http://schemas.microsoft.com/office/drawing/2014/main" id="{448B1D9E-07A6-4060-1DCA-F54C75DF4EFD}"/>
              </a:ext>
            </a:extLst>
          </p:cNvPr>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EBP</a:t>
            </a:r>
          </a:p>
        </p:txBody>
      </p:sp>
      <p:sp>
        <p:nvSpPr>
          <p:cNvPr id="6" name="Tekstvak 5">
            <a:extLst>
              <a:ext uri="{FF2B5EF4-FFF2-40B4-BE49-F238E27FC236}">
                <a16:creationId xmlns:a16="http://schemas.microsoft.com/office/drawing/2014/main" id="{5B7C1B98-FD54-6AE1-A777-7A426F68E456}"/>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01790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296160"/>
            <a:ext cx="8980472" cy="4165599"/>
          </a:xfrm>
        </p:spPr>
        <p:txBody>
          <a:bodyPr>
            <a:normAutofit fontScale="70000" lnSpcReduction="20000"/>
          </a:bodyPr>
          <a:lstStyle/>
          <a:p>
            <a:pPr marL="0" indent="0">
              <a:buNone/>
            </a:pPr>
            <a:r>
              <a:rPr lang="nl-NL" sz="2200" b="1" dirty="0"/>
              <a:t>Waarom moet je een probleemstelling opstellen?</a:t>
            </a:r>
            <a:endParaRPr lang="nl-NL" sz="2200" dirty="0"/>
          </a:p>
          <a:p>
            <a:pPr marL="0" indent="0">
              <a:buNone/>
            </a:pPr>
            <a:r>
              <a:rPr lang="nl-NL" sz="2200" dirty="0"/>
              <a:t>De probleemstelling is de opstap naar je uiteindelijke hoofdvraag. </a:t>
            </a:r>
          </a:p>
          <a:p>
            <a:pPr marL="0" indent="0">
              <a:buNone/>
            </a:pPr>
            <a:r>
              <a:rPr lang="nl-NL" sz="2200" dirty="0"/>
              <a:t>De probleemstelling geeft je focus en zorgt ervoor dat je je op één probleem richt. </a:t>
            </a:r>
          </a:p>
          <a:p>
            <a:pPr marL="0" indent="0">
              <a:buNone/>
            </a:pPr>
            <a:r>
              <a:rPr lang="nl-NL" sz="2200" dirty="0"/>
              <a:t> </a:t>
            </a:r>
          </a:p>
          <a:p>
            <a:pPr marL="0" indent="0">
              <a:buNone/>
            </a:pPr>
            <a:r>
              <a:rPr lang="nl-NL" sz="2200" b="1" dirty="0"/>
              <a:t>Een goede probleemstelling geeft duidelijk aan:</a:t>
            </a:r>
          </a:p>
          <a:p>
            <a:r>
              <a:rPr lang="nl-NL" sz="2200" dirty="0"/>
              <a:t>Waar het probleem zich afspeelt.</a:t>
            </a:r>
          </a:p>
          <a:p>
            <a:r>
              <a:rPr lang="nl-NL" sz="2200" dirty="0"/>
              <a:t>Wat het probleem is.</a:t>
            </a:r>
          </a:p>
          <a:p>
            <a:endParaRPr lang="nl-NL" sz="2200" dirty="0"/>
          </a:p>
          <a:p>
            <a:pPr marL="0" indent="0">
              <a:buNone/>
            </a:pPr>
            <a:r>
              <a:rPr lang="nl-NL" sz="2200" b="1" dirty="0"/>
              <a:t>De probleemstelling moet daarnaast:</a:t>
            </a:r>
          </a:p>
          <a:p>
            <a:r>
              <a:rPr lang="nl-NL" sz="2200" dirty="0"/>
              <a:t>Gericht zijn op één probleem.</a:t>
            </a:r>
          </a:p>
          <a:p>
            <a:r>
              <a:rPr lang="nl-NL" sz="2200" dirty="0"/>
              <a:t>Expliciet genoeg zijn geschreven.</a:t>
            </a:r>
          </a:p>
          <a:p>
            <a:r>
              <a:rPr lang="nl-NL" sz="2200" dirty="0">
                <a:solidFill>
                  <a:srgbClr val="FF0000"/>
                </a:solidFill>
              </a:rPr>
              <a:t>Relevant</a:t>
            </a:r>
            <a:r>
              <a:rPr lang="nl-NL" sz="2200" dirty="0"/>
              <a:t> zijn. </a:t>
            </a:r>
          </a:p>
          <a:p>
            <a:pPr marL="0" indent="0">
              <a:buNone/>
            </a:pPr>
            <a:r>
              <a:rPr lang="nl-NL" sz="2200" dirty="0"/>
              <a:t> </a:t>
            </a:r>
          </a:p>
          <a:p>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Probleemstelling</a:t>
            </a:r>
          </a:p>
        </p:txBody>
      </p:sp>
      <p:sp>
        <p:nvSpPr>
          <p:cNvPr id="2" name="AutoShape 2" descr="Afbeeldingsresultaat voor problee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6" name="Afbeelding 5"/>
          <p:cNvPicPr>
            <a:picLocks noChangeAspect="1"/>
          </p:cNvPicPr>
          <p:nvPr/>
        </p:nvPicPr>
        <p:blipFill>
          <a:blip r:embed="rId2"/>
          <a:stretch>
            <a:fillRect/>
          </a:stretch>
        </p:blipFill>
        <p:spPr>
          <a:xfrm>
            <a:off x="5991785" y="4650818"/>
            <a:ext cx="2614332" cy="2207182"/>
          </a:xfrm>
          <a:prstGeom prst="rect">
            <a:avLst/>
          </a:prstGeom>
        </p:spPr>
      </p:pic>
      <p:sp>
        <p:nvSpPr>
          <p:cNvPr id="4" name="Tekstvak 3">
            <a:extLst>
              <a:ext uri="{FF2B5EF4-FFF2-40B4-BE49-F238E27FC236}">
                <a16:creationId xmlns:a16="http://schemas.microsoft.com/office/drawing/2014/main" id="{E386864F-0CB6-1E13-8DF0-8412A196089A}"/>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62226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 calcmode="lin" valueType="num">
                                      <p:cBhvr additive="base">
                                        <p:cTn id="4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 calcmode="lin" valueType="num">
                                      <p:cBhvr additive="base">
                                        <p:cTn id="4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F25F56F-1F2B-4D25-820C-6321C2304D60}"/>
              </a:ext>
            </a:extLst>
          </p:cNvPr>
          <p:cNvSpPr>
            <a:spLocks noGrp="1"/>
          </p:cNvSpPr>
          <p:nvPr>
            <p:ph idx="1"/>
          </p:nvPr>
        </p:nvSpPr>
        <p:spPr/>
        <p:txBody>
          <a:bodyPr/>
          <a:lstStyle/>
          <a:p>
            <a:pPr marL="0" indent="0">
              <a:buNone/>
            </a:pPr>
            <a:r>
              <a:rPr lang="nl-NL" dirty="0"/>
              <a:t>Relevantie toont het nut van een onderzoek aan. </a:t>
            </a:r>
          </a:p>
          <a:p>
            <a:pPr marL="0" indent="0">
              <a:buNone/>
            </a:pPr>
            <a:endParaRPr lang="nl-NL" dirty="0"/>
          </a:p>
          <a:p>
            <a:pPr marL="0" indent="0">
              <a:buNone/>
            </a:pPr>
            <a:r>
              <a:rPr lang="nl-NL" dirty="0"/>
              <a:t>Een onderwerp is relevant als: </a:t>
            </a:r>
          </a:p>
          <a:p>
            <a:pPr marL="305435" indent="-305435">
              <a:buFontTx/>
              <a:buChar char="-"/>
            </a:pPr>
            <a:r>
              <a:rPr lang="nl-NL" dirty="0"/>
              <a:t>Het probleem nog niet eerder beantwoord/ onderzocht is;</a:t>
            </a:r>
          </a:p>
          <a:p>
            <a:pPr marL="305435" indent="-305435">
              <a:buFontTx/>
              <a:buChar char="-"/>
            </a:pPr>
            <a:r>
              <a:rPr lang="nl-NL" dirty="0"/>
              <a:t>Het probleem de moeite van het beantwoorden waard is;</a:t>
            </a:r>
          </a:p>
          <a:p>
            <a:pPr marL="305435" indent="-305435">
              <a:buFontTx/>
              <a:buChar char="-"/>
            </a:pPr>
            <a:r>
              <a:rPr lang="nl-NL" dirty="0"/>
              <a:t>Het probleem een optimale opbrengst heeft. </a:t>
            </a:r>
          </a:p>
          <a:p>
            <a:endParaRPr lang="nl-NL" dirty="0"/>
          </a:p>
          <a:p>
            <a:pPr marL="0" indent="0">
              <a:buNone/>
            </a:pPr>
            <a:r>
              <a:rPr lang="nl-NL" dirty="0"/>
              <a:t>Soorten relevantie: Theoretische, maatschappelijke en </a:t>
            </a:r>
            <a:r>
              <a:rPr lang="nl-NL" dirty="0">
                <a:solidFill>
                  <a:srgbClr val="FF0000"/>
                </a:solidFill>
              </a:rPr>
              <a:t>praktische relevantie</a:t>
            </a:r>
            <a:r>
              <a:rPr lang="nl-NL" dirty="0"/>
              <a:t>.</a:t>
            </a:r>
          </a:p>
        </p:txBody>
      </p:sp>
      <p:sp>
        <p:nvSpPr>
          <p:cNvPr id="4" name="Titel 1">
            <a:extLst>
              <a:ext uri="{FF2B5EF4-FFF2-40B4-BE49-F238E27FC236}">
                <a16:creationId xmlns:a16="http://schemas.microsoft.com/office/drawing/2014/main" id="{CB4CC58A-AFCE-4C00-BEDB-70A55C255BCC}"/>
              </a:ext>
            </a:extLst>
          </p:cNvPr>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Relevantie</a:t>
            </a:r>
          </a:p>
        </p:txBody>
      </p:sp>
      <p:pic>
        <p:nvPicPr>
          <p:cNvPr id="3074" name="Picture 2" descr="Relevante teksten - MORKS Webteksten">
            <a:extLst>
              <a:ext uri="{FF2B5EF4-FFF2-40B4-BE49-F238E27FC236}">
                <a16:creationId xmlns:a16="http://schemas.microsoft.com/office/drawing/2014/main" id="{49E13FC2-E06D-49E5-B666-3753D92A2A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6502" y="830262"/>
            <a:ext cx="2857500" cy="2200275"/>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B9898A21-B1AC-AB35-8F91-28BEAB4AAD2B}"/>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64203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lgn="ctr">
              <a:buNone/>
            </a:pPr>
            <a:r>
              <a:rPr lang="nl-NL" sz="2400" b="1" i="1" dirty="0">
                <a:solidFill>
                  <a:schemeClr val="tx1"/>
                </a:solidFill>
              </a:rPr>
              <a:t>Relevantie toont het nut van een onderzoek aan. </a:t>
            </a:r>
            <a:endParaRPr lang="nl-NL" dirty="0">
              <a:solidFill>
                <a:schemeClr val="tx1"/>
              </a:solidFill>
            </a:endParaRPr>
          </a:p>
          <a:p>
            <a:pPr marL="0" indent="0">
              <a:buNone/>
            </a:pPr>
            <a:endParaRPr lang="nl-NL" dirty="0">
              <a:solidFill>
                <a:schemeClr val="tx1"/>
              </a:solidFill>
            </a:endParaRPr>
          </a:p>
          <a:p>
            <a:pPr marL="0" indent="0">
              <a:buNone/>
            </a:pPr>
            <a:r>
              <a:rPr lang="nl-NL" dirty="0">
                <a:solidFill>
                  <a:schemeClr val="tx1"/>
                </a:solidFill>
              </a:rPr>
              <a:t>Een onderwerp is relevant als: </a:t>
            </a:r>
          </a:p>
          <a:p>
            <a:pPr>
              <a:spcBef>
                <a:spcPts val="600"/>
              </a:spcBef>
            </a:pPr>
            <a:r>
              <a:rPr lang="nl-NL" dirty="0">
                <a:solidFill>
                  <a:schemeClr val="tx1"/>
                </a:solidFill>
              </a:rPr>
              <a:t>Het probleem nog niet eerder beantwoord/ onderzocht is;</a:t>
            </a:r>
          </a:p>
          <a:p>
            <a:pPr>
              <a:spcBef>
                <a:spcPts val="600"/>
              </a:spcBef>
            </a:pPr>
            <a:r>
              <a:rPr lang="nl-NL" dirty="0">
                <a:solidFill>
                  <a:schemeClr val="tx1"/>
                </a:solidFill>
              </a:rPr>
              <a:t>Het probleem de moeite van het beantwoorden waard is;</a:t>
            </a:r>
          </a:p>
          <a:p>
            <a:pPr>
              <a:spcBef>
                <a:spcPts val="600"/>
              </a:spcBef>
            </a:pPr>
            <a:r>
              <a:rPr lang="nl-NL" dirty="0">
                <a:solidFill>
                  <a:schemeClr val="tx1"/>
                </a:solidFill>
              </a:rPr>
              <a:t>Het probleem een optimale opbrengst heeft. </a:t>
            </a:r>
          </a:p>
          <a:p>
            <a:pPr marL="0" indent="0">
              <a:buNone/>
            </a:pPr>
            <a:endParaRPr lang="nl-NL" dirty="0">
              <a:solidFill>
                <a:schemeClr val="tx1"/>
              </a:solidFill>
            </a:endParaRPr>
          </a:p>
          <a:p>
            <a:endParaRPr lang="nl-NL" dirty="0"/>
          </a:p>
        </p:txBody>
      </p:sp>
      <p:pic>
        <p:nvPicPr>
          <p:cNvPr id="4" name="Afbeelding 3"/>
          <p:cNvPicPr>
            <a:picLocks noChangeAspect="1"/>
          </p:cNvPicPr>
          <p:nvPr/>
        </p:nvPicPr>
        <p:blipFill>
          <a:blip r:embed="rId2"/>
          <a:stretch>
            <a:fillRect/>
          </a:stretch>
        </p:blipFill>
        <p:spPr>
          <a:xfrm>
            <a:off x="525099" y="6143897"/>
            <a:ext cx="969719" cy="714103"/>
          </a:xfrm>
          <a:prstGeom prst="rect">
            <a:avLst/>
          </a:prstGeom>
        </p:spPr>
      </p:pic>
      <p:sp>
        <p:nvSpPr>
          <p:cNvPr id="6" name="Titel 1"/>
          <p:cNvSpPr>
            <a:spLocks noGrp="1"/>
          </p:cNvSpPr>
          <p:nvPr>
            <p:ph type="title"/>
          </p:nvPr>
        </p:nvSpPr>
        <p:spPr>
          <a:xfrm>
            <a:off x="677334" y="443992"/>
            <a:ext cx="8596668" cy="918575"/>
          </a:xfrm>
        </p:spPr>
        <p:txBody>
          <a:bodyPr>
            <a:normAutofit fontScale="90000"/>
          </a:bodyPr>
          <a:lstStyle/>
          <a:p>
            <a:pPr>
              <a:spcBef>
                <a:spcPts val="800"/>
              </a:spcBef>
              <a:spcAft>
                <a:spcPts val="1200"/>
              </a:spcAft>
            </a:pPr>
            <a:r>
              <a:rPr lang="nl-NL" sz="3800" b="1" dirty="0"/>
              <a:t>Literatuuronderzoek</a:t>
            </a:r>
            <a:br>
              <a:rPr lang="nl-NL" sz="3800" b="1" dirty="0"/>
            </a:br>
            <a:br>
              <a:rPr lang="nl-NL" sz="3800" b="1" dirty="0"/>
            </a:br>
            <a:r>
              <a:rPr lang="nl-NL" sz="3000" b="1" dirty="0">
                <a:solidFill>
                  <a:schemeClr val="accent2"/>
                </a:solidFill>
              </a:rPr>
              <a:t>Relevantie</a:t>
            </a:r>
            <a:br>
              <a:rPr lang="nl-NL" b="1" dirty="0">
                <a:solidFill>
                  <a:schemeClr val="accent2">
                    <a:lumMod val="75000"/>
                  </a:schemeClr>
                </a:solidFill>
              </a:rPr>
            </a:br>
            <a:endParaRPr lang="nl-NL" b="1" dirty="0">
              <a:solidFill>
                <a:schemeClr val="accent2">
                  <a:lumMod val="75000"/>
                </a:schemeClr>
              </a:solidFill>
            </a:endParaRPr>
          </a:p>
        </p:txBody>
      </p:sp>
      <p:sp>
        <p:nvSpPr>
          <p:cNvPr id="7" name="AutoShape 2" descr="Afbeeldingsresultaat voor releva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8" name="Afbeelding 7"/>
          <p:cNvPicPr>
            <a:picLocks noChangeAspect="1"/>
          </p:cNvPicPr>
          <p:nvPr/>
        </p:nvPicPr>
        <p:blipFill>
          <a:blip r:embed="rId3"/>
          <a:stretch>
            <a:fillRect/>
          </a:stretch>
        </p:blipFill>
        <p:spPr>
          <a:xfrm>
            <a:off x="3546918" y="5186498"/>
            <a:ext cx="2857500" cy="1314450"/>
          </a:xfrm>
          <a:prstGeom prst="rect">
            <a:avLst/>
          </a:prstGeom>
        </p:spPr>
      </p:pic>
      <p:sp>
        <p:nvSpPr>
          <p:cNvPr id="2" name="Tekstvak 1">
            <a:extLst>
              <a:ext uri="{FF2B5EF4-FFF2-40B4-BE49-F238E27FC236}">
                <a16:creationId xmlns:a16="http://schemas.microsoft.com/office/drawing/2014/main" id="{7FE85A37-1E6E-C361-25AD-C28807D200E6}"/>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08125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686</TotalTime>
  <Words>1299</Words>
  <Application>Microsoft Office PowerPoint</Application>
  <PresentationFormat>Breedbeeld</PresentationFormat>
  <Paragraphs>196</Paragraphs>
  <Slides>22</Slides>
  <Notes>0</Notes>
  <HiddenSlides>0</HiddenSlides>
  <MMClips>1</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22</vt:i4>
      </vt:variant>
    </vt:vector>
  </HeadingPairs>
  <TitlesOfParts>
    <vt:vector size="28" baseType="lpstr">
      <vt:lpstr>Arial</vt:lpstr>
      <vt:lpstr>Calibri</vt:lpstr>
      <vt:lpstr>Courier New</vt:lpstr>
      <vt:lpstr>Trebuchet MS</vt:lpstr>
      <vt:lpstr>Wingdings 3</vt:lpstr>
      <vt:lpstr>Facet</vt:lpstr>
      <vt:lpstr>PowerPoint-presentatie</vt:lpstr>
      <vt:lpstr>Inhoudsopgave</vt:lpstr>
      <vt:lpstr>Doel   </vt:lpstr>
      <vt:lpstr>Onderzoeksverslag  Onderzoek </vt:lpstr>
      <vt:lpstr>Onderzoek  EBP</vt:lpstr>
      <vt:lpstr>Onderzoek  EBP</vt:lpstr>
      <vt:lpstr>Onderzoek  Probleemstelling</vt:lpstr>
      <vt:lpstr>Onderzoek  Relevantie</vt:lpstr>
      <vt:lpstr>Literatuuronderzoek  Relevantie </vt:lpstr>
      <vt:lpstr>Onderzoek  PICO</vt:lpstr>
      <vt:lpstr>Onderzoek  PICO</vt:lpstr>
      <vt:lpstr>Onderzoek  PICO</vt:lpstr>
      <vt:lpstr>Onderzoek  PICO 1</vt:lpstr>
      <vt:lpstr>Onderzoek  PICO</vt:lpstr>
      <vt:lpstr>Onderzoek  PICO 2</vt:lpstr>
      <vt:lpstr>Onderzoek  PICO</vt:lpstr>
      <vt:lpstr>Korte pauze   5 min</vt:lpstr>
      <vt:lpstr>Onderzoek  Hoofd en deelvragen</vt:lpstr>
      <vt:lpstr>Onderzoek  Onderzoeksvraag</vt:lpstr>
      <vt:lpstr>Onderzoek  Onderzoeken</vt:lpstr>
      <vt:lpstr>Onderzoeksverslag  Onderwerp, doelgroep, interventie </vt:lpstr>
      <vt:lpstr>Vragen?  </vt:lpstr>
    </vt:vector>
  </TitlesOfParts>
  <Company>MBO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Chamaira Menig</dc:creator>
  <cp:lastModifiedBy>Chamaira Menig</cp:lastModifiedBy>
  <cp:revision>44</cp:revision>
  <dcterms:created xsi:type="dcterms:W3CDTF">2020-02-10T20:37:05Z</dcterms:created>
  <dcterms:modified xsi:type="dcterms:W3CDTF">2024-04-02T07:51:14Z</dcterms:modified>
</cp:coreProperties>
</file>